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1" r:id="rId3"/>
    <p:sldId id="277" r:id="rId4"/>
    <p:sldId id="306" r:id="rId5"/>
    <p:sldId id="305" r:id="rId6"/>
    <p:sldId id="310" r:id="rId7"/>
    <p:sldId id="311" r:id="rId8"/>
    <p:sldId id="312" r:id="rId9"/>
    <p:sldId id="313" r:id="rId10"/>
    <p:sldId id="315" r:id="rId11"/>
    <p:sldId id="314" r:id="rId12"/>
    <p:sldId id="307" r:id="rId13"/>
    <p:sldId id="308" r:id="rId14"/>
    <p:sldId id="309" r:id="rId15"/>
    <p:sldId id="266" r:id="rId16"/>
    <p:sldId id="258" r:id="rId17"/>
    <p:sldId id="274" r:id="rId18"/>
    <p:sldId id="260" r:id="rId19"/>
    <p:sldId id="287" r:id="rId20"/>
    <p:sldId id="276" r:id="rId21"/>
    <p:sldId id="257" r:id="rId22"/>
    <p:sldId id="275" r:id="rId23"/>
    <p:sldId id="259" r:id="rId24"/>
    <p:sldId id="261" r:id="rId25"/>
    <p:sldId id="262" r:id="rId26"/>
    <p:sldId id="263" r:id="rId27"/>
    <p:sldId id="264" r:id="rId28"/>
    <p:sldId id="265" r:id="rId29"/>
    <p:sldId id="267" r:id="rId30"/>
    <p:sldId id="272" r:id="rId31"/>
    <p:sldId id="270" r:id="rId32"/>
    <p:sldId id="271" r:id="rId33"/>
    <p:sldId id="278" r:id="rId34"/>
    <p:sldId id="279" r:id="rId35"/>
    <p:sldId id="280" r:id="rId36"/>
    <p:sldId id="281" r:id="rId37"/>
    <p:sldId id="282" r:id="rId38"/>
    <p:sldId id="283" r:id="rId39"/>
    <p:sldId id="284" r:id="rId40"/>
    <p:sldId id="285" r:id="rId41"/>
    <p:sldId id="286" r:id="rId42"/>
    <p:sldId id="289" r:id="rId43"/>
    <p:sldId id="290" r:id="rId44"/>
    <p:sldId id="291" r:id="rId45"/>
    <p:sldId id="293" r:id="rId46"/>
    <p:sldId id="292" r:id="rId47"/>
    <p:sldId id="303" r:id="rId48"/>
    <p:sldId id="304" r:id="rId49"/>
    <p:sldId id="322" r:id="rId50"/>
    <p:sldId id="317" r:id="rId51"/>
    <p:sldId id="318" r:id="rId52"/>
    <p:sldId id="319" r:id="rId53"/>
    <p:sldId id="316" r:id="rId54"/>
    <p:sldId id="320" r:id="rId55"/>
    <p:sldId id="295" r:id="rId56"/>
    <p:sldId id="296" r:id="rId57"/>
    <p:sldId id="297" r:id="rId58"/>
    <p:sldId id="298" r:id="rId59"/>
    <p:sldId id="299" r:id="rId60"/>
    <p:sldId id="300" r:id="rId61"/>
    <p:sldId id="301" r:id="rId62"/>
    <p:sldId id="302" r:id="rId63"/>
    <p:sldId id="294"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0CF45A-AE0D-4E4E-B15C-62AF99B7A045}"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2756215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0CF45A-AE0D-4E4E-B15C-62AF99B7A045}"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2174640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0CF45A-AE0D-4E4E-B15C-62AF99B7A045}"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67340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0CF45A-AE0D-4E4E-B15C-62AF99B7A045}" type="datetimeFigureOut">
              <a:rPr lang="en-US" smtClean="0"/>
              <a:t>5/28/2014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1322226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0CF45A-AE0D-4E4E-B15C-62AF99B7A045}" type="datetimeFigureOut">
              <a:rPr lang="en-US" smtClean="0"/>
              <a:t>5/28/2014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2856067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0CF45A-AE0D-4E4E-B15C-62AF99B7A045}" type="datetimeFigureOut">
              <a:rPr lang="en-US" smtClean="0"/>
              <a:t>5/28/2014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3295322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0CF45A-AE0D-4E4E-B15C-62AF99B7A045}" type="datetimeFigureOut">
              <a:rPr lang="en-US" smtClean="0"/>
              <a:t>5/28/2014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856841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0CF45A-AE0D-4E4E-B15C-62AF99B7A045}" type="datetimeFigureOut">
              <a:rPr lang="en-US" smtClean="0"/>
              <a:t>5/28/2014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3358091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0CF45A-AE0D-4E4E-B15C-62AF99B7A045}" type="datetimeFigureOut">
              <a:rPr lang="en-US" smtClean="0"/>
              <a:t>5/28/2014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421147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0CF45A-AE0D-4E4E-B15C-62AF99B7A045}"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2728030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0CF45A-AE0D-4E4E-B15C-62AF99B7A045}" type="datetimeFigureOut">
              <a:rPr lang="en-US" smtClean="0"/>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679CA-0A42-4B80-BCA4-9025CFFB63CF}" type="slidenum">
              <a:rPr lang="en-US" smtClean="0"/>
              <a:t>‹#›</a:t>
            </a:fld>
            <a:endParaRPr lang="en-US"/>
          </a:p>
        </p:txBody>
      </p:sp>
    </p:spTree>
    <p:extLst>
      <p:ext uri="{BB962C8B-B14F-4D97-AF65-F5344CB8AC3E}">
        <p14:creationId xmlns:p14="http://schemas.microsoft.com/office/powerpoint/2010/main" val="2004965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CF45A-AE0D-4E4E-B15C-62AF99B7A045}" type="datetimeFigureOut">
              <a:rPr lang="en-US" smtClean="0"/>
              <a:t>5/28/2014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3679CA-0A42-4B80-BCA4-9025CFFB63CF}" type="slidenum">
              <a:rPr lang="en-US" smtClean="0"/>
              <a:t>‹#›</a:t>
            </a:fld>
            <a:endParaRPr lang="en-US"/>
          </a:p>
        </p:txBody>
      </p:sp>
    </p:spTree>
    <p:extLst>
      <p:ext uri="{BB962C8B-B14F-4D97-AF65-F5344CB8AC3E}">
        <p14:creationId xmlns:p14="http://schemas.microsoft.com/office/powerpoint/2010/main" val="1321138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Emergency Animal Handling</a:t>
            </a:r>
            <a:endParaRPr lang="en-US" dirty="0"/>
          </a:p>
        </p:txBody>
      </p:sp>
      <p:sp>
        <p:nvSpPr>
          <p:cNvPr id="3" name="Subtitle 2"/>
          <p:cNvSpPr>
            <a:spLocks noGrp="1"/>
          </p:cNvSpPr>
          <p:nvPr>
            <p:ph type="subTitle" idx="1"/>
          </p:nvPr>
        </p:nvSpPr>
        <p:spPr/>
        <p:txBody>
          <a:bodyPr/>
          <a:lstStyle/>
          <a:p>
            <a:r>
              <a:rPr lang="en-US" smtClean="0"/>
              <a:t>Canine and Feline</a:t>
            </a:r>
            <a:endParaRPr lang="en-US" dirty="0"/>
          </a:p>
        </p:txBody>
      </p:sp>
    </p:spTree>
    <p:extLst>
      <p:ext uri="{BB962C8B-B14F-4D97-AF65-F5344CB8AC3E}">
        <p14:creationId xmlns:p14="http://schemas.microsoft.com/office/powerpoint/2010/main" val="3036105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Emergency Animal Handling</a:t>
            </a:r>
            <a:endParaRPr lang="en-US"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sz="3100" dirty="0" smtClean="0"/>
              <a:t>Move slowly – be aware of your surroundings</a:t>
            </a:r>
          </a:p>
          <a:p>
            <a:r>
              <a:rPr lang="en-US" sz="3100" dirty="0" smtClean="0"/>
              <a:t>Have an escape plan</a:t>
            </a:r>
          </a:p>
          <a:p>
            <a:r>
              <a:rPr lang="en-US" sz="3100" dirty="0" smtClean="0"/>
              <a:t>Remember, your safety is FIRST priority</a:t>
            </a:r>
          </a:p>
          <a:p>
            <a:r>
              <a:rPr lang="en-US" sz="3100" dirty="0" smtClean="0"/>
              <a:t>Ask for help if you think it is beyond your training, experience</a:t>
            </a:r>
          </a:p>
          <a:p>
            <a:r>
              <a:rPr lang="en-US" sz="3100" dirty="0" smtClean="0"/>
              <a:t>Use your tools properly</a:t>
            </a:r>
          </a:p>
          <a:p>
            <a:r>
              <a:rPr lang="en-US" sz="3100" dirty="0" smtClean="0"/>
              <a:t>STAY CALM!!!!!!!!</a:t>
            </a:r>
          </a:p>
          <a:p>
            <a:r>
              <a:rPr lang="en-US" sz="3100" dirty="0" smtClean="0"/>
              <a:t>Look for invisible fence collar</a:t>
            </a:r>
          </a:p>
          <a:p>
            <a:r>
              <a:rPr lang="en-US" sz="3100" dirty="0" smtClean="0"/>
              <a:t>Look for notes an owner may have left in a very obvious place</a:t>
            </a:r>
          </a:p>
          <a:p>
            <a:r>
              <a:rPr lang="en-US" sz="3100" dirty="0" smtClean="0"/>
              <a:t>MUZZLE, MUZZLE, MUZZLE!</a:t>
            </a:r>
          </a:p>
          <a:p>
            <a:r>
              <a:rPr lang="en-US" sz="3100" dirty="0" smtClean="0"/>
              <a:t>Use a Slip Lead – don’t attach leash to a collar and NEVER take a hold of a dog by </a:t>
            </a:r>
            <a:r>
              <a:rPr lang="en-US" sz="3100" dirty="0" smtClean="0"/>
              <a:t>its </a:t>
            </a:r>
            <a:r>
              <a:rPr lang="en-US" sz="3100" dirty="0" smtClean="0"/>
              <a:t>collar</a:t>
            </a:r>
          </a:p>
          <a:p>
            <a:r>
              <a:rPr lang="en-US" sz="3100" dirty="0" smtClean="0"/>
              <a:t>Demo use of equipment</a:t>
            </a:r>
          </a:p>
          <a:p>
            <a:r>
              <a:rPr lang="en-US" sz="3100" dirty="0" smtClean="0"/>
              <a:t>Loading  a difficult dog – what do you do?</a:t>
            </a:r>
          </a:p>
          <a:p>
            <a:endParaRPr lang="en-US" dirty="0" smtClean="0"/>
          </a:p>
          <a:p>
            <a:endParaRPr lang="en-US" dirty="0"/>
          </a:p>
        </p:txBody>
      </p:sp>
    </p:spTree>
    <p:extLst>
      <p:ext uri="{BB962C8B-B14F-4D97-AF65-F5344CB8AC3E}">
        <p14:creationId xmlns:p14="http://schemas.microsoft.com/office/powerpoint/2010/main" val="218287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Language – SO IMPORTANT!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18562" y="1143000"/>
            <a:ext cx="4532144" cy="5410200"/>
          </a:xfrm>
        </p:spPr>
      </p:pic>
    </p:spTree>
    <p:extLst>
      <p:ext uri="{BB962C8B-B14F-4D97-AF65-F5344CB8AC3E}">
        <p14:creationId xmlns:p14="http://schemas.microsoft.com/office/powerpoint/2010/main" val="574533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Language Communication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Dogs </a:t>
            </a:r>
            <a:r>
              <a:rPr lang="en-US" dirty="0"/>
              <a:t>are far better at sending and receiving body language messages than they are at vocal communication. Dogs understand each others’ body language signals: postures, facial expressions and movements. Humans vary in understanding, though. Some of us understand the body language patterns of dogs and other do not. Humans communicate a great deal with dogs through body </a:t>
            </a:r>
            <a:r>
              <a:rPr lang="en-US" dirty="0" smtClean="0"/>
              <a:t>language. It </a:t>
            </a:r>
            <a:r>
              <a:rPr lang="en-US" dirty="0"/>
              <a:t>may however take the dog some time to </a:t>
            </a:r>
            <a:r>
              <a:rPr lang="en-US" i="1" dirty="0"/>
              <a:t>get </a:t>
            </a:r>
            <a:r>
              <a:rPr lang="en-US" i="1" dirty="0" smtClean="0"/>
              <a:t>OUR message</a:t>
            </a:r>
            <a:r>
              <a:rPr lang="en-US" i="1" dirty="0"/>
              <a:t>.</a:t>
            </a:r>
            <a:r>
              <a:rPr lang="en-US" dirty="0"/>
              <a:t/>
            </a:r>
            <a:br>
              <a:rPr lang="en-US" dirty="0"/>
            </a:br>
            <a:endParaRPr lang="en-US" dirty="0"/>
          </a:p>
        </p:txBody>
      </p:sp>
    </p:spTree>
    <p:extLst>
      <p:ext uri="{BB962C8B-B14F-4D97-AF65-F5344CB8AC3E}">
        <p14:creationId xmlns:p14="http://schemas.microsoft.com/office/powerpoint/2010/main" val="195111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Vocal behavior in dogs</a:t>
            </a:r>
            <a:endParaRPr lang="en-US" dirty="0"/>
          </a:p>
        </p:txBody>
      </p:sp>
      <p:sp>
        <p:nvSpPr>
          <p:cNvPr id="3" name="Content Placeholder 2"/>
          <p:cNvSpPr>
            <a:spLocks noGrp="1"/>
          </p:cNvSpPr>
          <p:nvPr>
            <p:ph idx="1"/>
          </p:nvPr>
        </p:nvSpPr>
        <p:spPr>
          <a:xfrm>
            <a:off x="457200" y="1600200"/>
            <a:ext cx="8229600" cy="4800600"/>
          </a:xfrm>
        </p:spPr>
        <p:txBody>
          <a:bodyPr>
            <a:normAutofit fontScale="55000" lnSpcReduction="20000"/>
          </a:bodyPr>
          <a:lstStyle/>
          <a:p>
            <a:r>
              <a:rPr lang="en-US" u="sng" dirty="0"/>
              <a:t>VOCAL COMMUNICATION</a:t>
            </a:r>
            <a:r>
              <a:rPr lang="en-US" dirty="0"/>
              <a:t/>
            </a:r>
            <a:br>
              <a:rPr lang="en-US" dirty="0"/>
            </a:br>
            <a:r>
              <a:rPr lang="en-US" dirty="0"/>
              <a:t>Dogs produce a wide </a:t>
            </a:r>
            <a:r>
              <a:rPr lang="en-US" dirty="0" smtClean="0"/>
              <a:t>variety </a:t>
            </a:r>
            <a:r>
              <a:rPr lang="en-US" dirty="0"/>
              <a:t>of sounds. Dogs use their vocals </a:t>
            </a:r>
            <a:r>
              <a:rPr lang="en-US" dirty="0" smtClean="0"/>
              <a:t>to achieve communication </a:t>
            </a:r>
            <a:r>
              <a:rPr lang="en-US" dirty="0"/>
              <a:t>with other dogs, and with humans. Sounds are more favorable for communicating with humans, though. Examples of dog sounds include: barking, whimpering, muttering and growling. </a:t>
            </a:r>
            <a:endParaRPr lang="en-US" b="1" dirty="0"/>
          </a:p>
          <a:p>
            <a:r>
              <a:rPr lang="en-US" dirty="0" smtClean="0"/>
              <a:t>Dogs </a:t>
            </a:r>
            <a:r>
              <a:rPr lang="en-US" dirty="0"/>
              <a:t>associate sounds with reinforcement from humans. If a dog barks furiously and is immediately attended to, it will associate barking with </a:t>
            </a:r>
            <a:r>
              <a:rPr lang="en-US" dirty="0" smtClean="0"/>
              <a:t>attention</a:t>
            </a:r>
            <a:endParaRPr lang="en-US" b="1" dirty="0"/>
          </a:p>
          <a:p>
            <a:r>
              <a:rPr lang="en-US" dirty="0"/>
              <a:t>Sounds and their Interpretations: </a:t>
            </a:r>
            <a:endParaRPr lang="en-US" b="1" dirty="0"/>
          </a:p>
          <a:p>
            <a:pPr lvl="1"/>
            <a:r>
              <a:rPr lang="en-US" dirty="0"/>
              <a:t>The howl – Used for long-distance communication, and implying </a:t>
            </a:r>
            <a:r>
              <a:rPr lang="en-US" dirty="0" smtClean="0"/>
              <a:t>loneliness </a:t>
            </a:r>
            <a:r>
              <a:rPr lang="en-US" dirty="0"/>
              <a:t>or misery </a:t>
            </a:r>
            <a:endParaRPr lang="en-US" b="1" dirty="0"/>
          </a:p>
          <a:p>
            <a:pPr lvl="1"/>
            <a:r>
              <a:rPr lang="en-US" dirty="0"/>
              <a:t>The whimper – expressing anxiety or misery </a:t>
            </a:r>
            <a:endParaRPr lang="en-US" b="1" dirty="0"/>
          </a:p>
          <a:p>
            <a:pPr lvl="1"/>
            <a:r>
              <a:rPr lang="en-US" dirty="0"/>
              <a:t>The growl – communicating </a:t>
            </a:r>
            <a:r>
              <a:rPr lang="en-US" dirty="0" smtClean="0"/>
              <a:t>warning</a:t>
            </a:r>
          </a:p>
          <a:p>
            <a:pPr lvl="1"/>
            <a:r>
              <a:rPr lang="en-US" dirty="0" smtClean="0"/>
              <a:t>Th</a:t>
            </a:r>
            <a:r>
              <a:rPr lang="en-US" dirty="0" smtClean="0"/>
              <a:t>e </a:t>
            </a:r>
            <a:r>
              <a:rPr lang="en-US" dirty="0"/>
              <a:t>whine – implying frustration, may also be associated (as above) with attention-getting </a:t>
            </a:r>
            <a:endParaRPr lang="en-US" b="1" dirty="0"/>
          </a:p>
          <a:p>
            <a:pPr lvl="1"/>
            <a:r>
              <a:rPr lang="en-US" dirty="0"/>
              <a:t>The bark – there are many forms of barks, with different meanings:</a:t>
            </a:r>
            <a:endParaRPr lang="en-US" b="1" dirty="0"/>
          </a:p>
          <a:p>
            <a:pPr lvl="2"/>
            <a:r>
              <a:rPr lang="en-US" dirty="0"/>
              <a:t>The greeting bark: expresses excitement and </a:t>
            </a:r>
            <a:r>
              <a:rPr lang="en-US" dirty="0" smtClean="0"/>
              <a:t>happiness </a:t>
            </a:r>
            <a:endParaRPr lang="en-US" b="1" dirty="0"/>
          </a:p>
          <a:p>
            <a:pPr lvl="2"/>
            <a:r>
              <a:rPr lang="en-US" dirty="0"/>
              <a:t>The alarm bark: expressing warning or threat </a:t>
            </a:r>
            <a:endParaRPr lang="en-US" b="1" dirty="0"/>
          </a:p>
          <a:p>
            <a:r>
              <a:rPr lang="en-US" dirty="0" smtClean="0"/>
              <a:t>Dogs </a:t>
            </a:r>
            <a:r>
              <a:rPr lang="en-US" dirty="0"/>
              <a:t>understand hard consonant sounds most easily. However, overall, there are numerous short-comings of vocal communication. Body language comes in to fill these communication gaps.</a:t>
            </a:r>
            <a:endParaRPr lang="en-US" b="1" dirty="0"/>
          </a:p>
          <a:p>
            <a:endParaRPr lang="en-US" dirty="0"/>
          </a:p>
        </p:txBody>
      </p:sp>
    </p:spTree>
    <p:extLst>
      <p:ext uri="{BB962C8B-B14F-4D97-AF65-F5344CB8AC3E}">
        <p14:creationId xmlns:p14="http://schemas.microsoft.com/office/powerpoint/2010/main" val="1835581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Friendly</a:t>
            </a:r>
            <a:endParaRPr lang="en-US" dirty="0"/>
          </a:p>
        </p:txBody>
      </p:sp>
      <p:sp>
        <p:nvSpPr>
          <p:cNvPr id="3" name="Content Placeholder 2"/>
          <p:cNvSpPr>
            <a:spLocks noGrp="1"/>
          </p:cNvSpPr>
          <p:nvPr>
            <p:ph idx="1"/>
          </p:nvPr>
        </p:nvSpPr>
        <p:spPr/>
        <p:txBody>
          <a:bodyPr>
            <a:normAutofit lnSpcReduction="10000"/>
          </a:bodyPr>
          <a:lstStyle/>
          <a:p>
            <a:pPr lvl="0"/>
            <a:r>
              <a:rPr lang="en-US" dirty="0"/>
              <a:t>ears pointed slightly forward</a:t>
            </a:r>
          </a:p>
          <a:p>
            <a:pPr lvl="0"/>
            <a:r>
              <a:rPr lang="en-US" dirty="0"/>
              <a:t>smooth hair coat</a:t>
            </a:r>
          </a:p>
          <a:p>
            <a:pPr lvl="0"/>
            <a:r>
              <a:rPr lang="en-US" dirty="0"/>
              <a:t>vertical tail</a:t>
            </a:r>
          </a:p>
          <a:p>
            <a:pPr lvl="0"/>
            <a:r>
              <a:rPr lang="en-US" dirty="0"/>
              <a:t>head bunting</a:t>
            </a:r>
          </a:p>
          <a:p>
            <a:pPr lvl="0"/>
            <a:r>
              <a:rPr lang="en-US" dirty="0"/>
              <a:t>whiskers pointed sideways (relaxed)</a:t>
            </a:r>
          </a:p>
          <a:p>
            <a:pPr lvl="0"/>
            <a:r>
              <a:rPr lang="en-US" dirty="0"/>
              <a:t>whiskers fanned out, pointed forward (alert)</a:t>
            </a:r>
          </a:p>
          <a:p>
            <a:pPr lvl="0"/>
            <a:r>
              <a:rPr lang="en-US" dirty="0"/>
              <a:t>nose-to-nose touching</a:t>
            </a:r>
          </a:p>
          <a:p>
            <a:pPr lvl="0"/>
            <a:r>
              <a:rPr lang="en-US" dirty="0"/>
              <a:t>vocal murmur or acknowledgment</a:t>
            </a:r>
          </a:p>
          <a:p>
            <a:endParaRPr lang="en-US" dirty="0"/>
          </a:p>
        </p:txBody>
      </p:sp>
    </p:spTree>
    <p:extLst>
      <p:ext uri="{BB962C8B-B14F-4D97-AF65-F5344CB8AC3E}">
        <p14:creationId xmlns:p14="http://schemas.microsoft.com/office/powerpoint/2010/main" val="334465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Fearful</a:t>
            </a:r>
            <a:endParaRPr lang="en-US" dirty="0"/>
          </a:p>
        </p:txBody>
      </p:sp>
      <p:sp>
        <p:nvSpPr>
          <p:cNvPr id="3" name="Content Placeholder 2"/>
          <p:cNvSpPr>
            <a:spLocks noGrp="1"/>
          </p:cNvSpPr>
          <p:nvPr>
            <p:ph idx="1"/>
          </p:nvPr>
        </p:nvSpPr>
        <p:spPr/>
        <p:txBody>
          <a:bodyPr>
            <a:normAutofit lnSpcReduction="10000"/>
          </a:bodyPr>
          <a:lstStyle/>
          <a:p>
            <a:pPr lvl="0"/>
            <a:r>
              <a:rPr lang="en-US" dirty="0"/>
              <a:t>dilated pupils</a:t>
            </a:r>
          </a:p>
          <a:p>
            <a:pPr lvl="0"/>
            <a:r>
              <a:rPr lang="en-US" dirty="0"/>
              <a:t>whiskers pulled back along face</a:t>
            </a:r>
          </a:p>
          <a:p>
            <a:pPr lvl="0"/>
            <a:r>
              <a:rPr lang="en-US" dirty="0"/>
              <a:t>tail may lash or be tucked close to body</a:t>
            </a:r>
          </a:p>
          <a:p>
            <a:pPr lvl="0"/>
            <a:r>
              <a:rPr lang="en-US" dirty="0"/>
              <a:t>hair coat may be raised along back and tail</a:t>
            </a:r>
          </a:p>
          <a:p>
            <a:pPr lvl="0"/>
            <a:r>
              <a:rPr lang="en-US" dirty="0"/>
              <a:t>hissing, growling, or spitting</a:t>
            </a:r>
          </a:p>
          <a:p>
            <a:pPr lvl="0"/>
            <a:r>
              <a:rPr lang="en-US" dirty="0"/>
              <a:t>flattened ears pointing down and back</a:t>
            </a:r>
          </a:p>
          <a:p>
            <a:pPr lvl="0"/>
            <a:r>
              <a:rPr lang="en-US" dirty="0"/>
              <a:t>crouched body, often facing sideways to opponent</a:t>
            </a:r>
          </a:p>
          <a:p>
            <a:endParaRPr lang="en-US" dirty="0"/>
          </a:p>
        </p:txBody>
      </p:sp>
    </p:spTree>
    <p:extLst>
      <p:ext uri="{BB962C8B-B14F-4D97-AF65-F5344CB8AC3E}">
        <p14:creationId xmlns:p14="http://schemas.microsoft.com/office/powerpoint/2010/main" val="323731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Playful</a:t>
            </a:r>
            <a:endParaRPr lang="en-US" dirty="0"/>
          </a:p>
        </p:txBody>
      </p:sp>
      <p:sp>
        <p:nvSpPr>
          <p:cNvPr id="3" name="Content Placeholder 2"/>
          <p:cNvSpPr>
            <a:spLocks noGrp="1"/>
          </p:cNvSpPr>
          <p:nvPr>
            <p:ph idx="1"/>
          </p:nvPr>
        </p:nvSpPr>
        <p:spPr/>
        <p:txBody>
          <a:bodyPr/>
          <a:lstStyle/>
          <a:p>
            <a:pPr lvl="0"/>
            <a:r>
              <a:rPr lang="en-US" dirty="0"/>
              <a:t>dilated pupils</a:t>
            </a:r>
          </a:p>
          <a:p>
            <a:pPr lvl="0"/>
            <a:r>
              <a:rPr lang="en-US" dirty="0"/>
              <a:t>ears pricked forward</a:t>
            </a:r>
          </a:p>
          <a:p>
            <a:pPr lvl="0"/>
            <a:r>
              <a:rPr lang="en-US" dirty="0"/>
              <a:t>stalking movements</a:t>
            </a:r>
          </a:p>
          <a:p>
            <a:pPr lvl="0"/>
            <a:r>
              <a:rPr lang="en-US" dirty="0"/>
              <a:t>occasional chattering</a:t>
            </a:r>
          </a:p>
          <a:p>
            <a:pPr lvl="0"/>
            <a:r>
              <a:rPr lang="en-US" dirty="0"/>
              <a:t>various tail positions</a:t>
            </a:r>
          </a:p>
          <a:p>
            <a:pPr lvl="0"/>
            <a:r>
              <a:rPr lang="en-US" dirty="0"/>
              <a:t>fanned out, forward-facing whiskers</a:t>
            </a:r>
          </a:p>
          <a:p>
            <a:endParaRPr lang="en-US" dirty="0"/>
          </a:p>
        </p:txBody>
      </p:sp>
    </p:spTree>
    <p:extLst>
      <p:ext uri="{BB962C8B-B14F-4D97-AF65-F5344CB8AC3E}">
        <p14:creationId xmlns:p14="http://schemas.microsoft.com/office/powerpoint/2010/main" val="60252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Submissive</a:t>
            </a:r>
            <a:endParaRPr lang="en-US" dirty="0"/>
          </a:p>
        </p:txBody>
      </p:sp>
      <p:sp>
        <p:nvSpPr>
          <p:cNvPr id="3" name="Content Placeholder 2"/>
          <p:cNvSpPr>
            <a:spLocks noGrp="1"/>
          </p:cNvSpPr>
          <p:nvPr>
            <p:ph idx="1"/>
          </p:nvPr>
        </p:nvSpPr>
        <p:spPr/>
        <p:txBody>
          <a:bodyPr/>
          <a:lstStyle/>
          <a:p>
            <a:pPr lvl="0"/>
            <a:r>
              <a:rPr lang="en-US" dirty="0"/>
              <a:t>ears held flat</a:t>
            </a:r>
          </a:p>
          <a:p>
            <a:pPr lvl="0"/>
            <a:r>
              <a:rPr lang="en-US" dirty="0"/>
              <a:t>smooth hair coat</a:t>
            </a:r>
          </a:p>
          <a:p>
            <a:pPr lvl="0"/>
            <a:r>
              <a:rPr lang="en-US" dirty="0"/>
              <a:t>tail down, close to body</a:t>
            </a:r>
          </a:p>
          <a:p>
            <a:pPr lvl="0"/>
            <a:r>
              <a:rPr lang="en-US" dirty="0"/>
              <a:t>dilated pupils, avoids direct eye </a:t>
            </a:r>
            <a:r>
              <a:rPr lang="en-US" dirty="0" smtClean="0"/>
              <a:t>contact</a:t>
            </a:r>
            <a:endParaRPr lang="en-US" dirty="0"/>
          </a:p>
          <a:p>
            <a:pPr lvl="0"/>
            <a:r>
              <a:rPr lang="en-US" dirty="0"/>
              <a:t>crouched position with head held down</a:t>
            </a:r>
          </a:p>
          <a:p>
            <a:endParaRPr lang="en-US" dirty="0"/>
          </a:p>
        </p:txBody>
      </p:sp>
    </p:spTree>
    <p:extLst>
      <p:ext uri="{BB962C8B-B14F-4D97-AF65-F5344CB8AC3E}">
        <p14:creationId xmlns:p14="http://schemas.microsoft.com/office/powerpoint/2010/main" val="14775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Defensive Aggression</a:t>
            </a:r>
            <a:endParaRPr lang="en-US" dirty="0"/>
          </a:p>
        </p:txBody>
      </p:sp>
      <p:sp>
        <p:nvSpPr>
          <p:cNvPr id="3" name="Content Placeholder 2"/>
          <p:cNvSpPr>
            <a:spLocks noGrp="1"/>
          </p:cNvSpPr>
          <p:nvPr>
            <p:ph idx="1"/>
          </p:nvPr>
        </p:nvSpPr>
        <p:spPr/>
        <p:txBody>
          <a:bodyPr>
            <a:normAutofit fontScale="77500" lnSpcReduction="20000"/>
          </a:bodyPr>
          <a:lstStyle/>
          <a:p>
            <a:pPr lvl="0"/>
            <a:r>
              <a:rPr lang="en-US" sz="3100" dirty="0"/>
              <a:t>arched back</a:t>
            </a:r>
          </a:p>
          <a:p>
            <a:pPr lvl="0"/>
            <a:r>
              <a:rPr lang="en-US" sz="3100" dirty="0"/>
              <a:t>dilated pupils</a:t>
            </a:r>
          </a:p>
          <a:p>
            <a:pPr lvl="0"/>
            <a:r>
              <a:rPr lang="en-US" sz="3100" dirty="0"/>
              <a:t>whiskers pulled back along face</a:t>
            </a:r>
          </a:p>
          <a:p>
            <a:pPr lvl="0"/>
            <a:r>
              <a:rPr lang="en-US" sz="3100" dirty="0"/>
              <a:t>ears flattened, facing down and back</a:t>
            </a:r>
          </a:p>
          <a:p>
            <a:pPr lvl="0"/>
            <a:r>
              <a:rPr lang="en-US" sz="3100" dirty="0" err="1"/>
              <a:t>pilo</a:t>
            </a:r>
            <a:r>
              <a:rPr lang="en-US" sz="3100" dirty="0"/>
              <a:t>-erection of hair coat</a:t>
            </a:r>
          </a:p>
          <a:p>
            <a:pPr lvl="0"/>
            <a:r>
              <a:rPr lang="en-US" sz="3100" dirty="0"/>
              <a:t>facing opponent sideways</a:t>
            </a:r>
          </a:p>
          <a:p>
            <a:pPr lvl="0"/>
            <a:r>
              <a:rPr lang="en-US" sz="3100" dirty="0"/>
              <a:t>mouth held open</a:t>
            </a:r>
          </a:p>
          <a:p>
            <a:pPr lvl="0"/>
            <a:r>
              <a:rPr lang="en-US" sz="3100" dirty="0"/>
              <a:t>hissing, growling, or spitting</a:t>
            </a:r>
          </a:p>
          <a:p>
            <a:pPr lvl="0"/>
            <a:r>
              <a:rPr lang="en-US" sz="3100" dirty="0"/>
              <a:t>tail held up and over the back or low to the ground or inverted “U” position</a:t>
            </a:r>
          </a:p>
          <a:p>
            <a:pPr lvl="0"/>
            <a:r>
              <a:rPr lang="en-US" sz="3100" dirty="0"/>
              <a:t>rolling onto </a:t>
            </a:r>
            <a:r>
              <a:rPr lang="en-US" sz="3100" dirty="0" smtClean="0"/>
              <a:t>its </a:t>
            </a:r>
            <a:r>
              <a:rPr lang="en-US" sz="3100" dirty="0"/>
              <a:t>back to fight if there’s no means to escape</a:t>
            </a:r>
          </a:p>
          <a:p>
            <a:pPr lvl="0"/>
            <a:r>
              <a:rPr lang="en-US" sz="3100" dirty="0"/>
              <a:t>slapping the ground in front </a:t>
            </a:r>
            <a:r>
              <a:rPr lang="en-US" sz="3100" dirty="0" smtClean="0"/>
              <a:t>of it with </a:t>
            </a:r>
            <a:r>
              <a:rPr lang="en-US" sz="3100" dirty="0" smtClean="0"/>
              <a:t>its </a:t>
            </a:r>
            <a:r>
              <a:rPr lang="en-US" sz="3100" dirty="0"/>
              <a:t>front paw</a:t>
            </a:r>
          </a:p>
          <a:p>
            <a:endParaRPr lang="en-US" dirty="0"/>
          </a:p>
        </p:txBody>
      </p:sp>
    </p:spTree>
    <p:extLst>
      <p:ext uri="{BB962C8B-B14F-4D97-AF65-F5344CB8AC3E}">
        <p14:creationId xmlns:p14="http://schemas.microsoft.com/office/powerpoint/2010/main" val="2289637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Offensive Aggression</a:t>
            </a:r>
            <a:endParaRPr lang="en-US" dirty="0"/>
          </a:p>
        </p:txBody>
      </p:sp>
      <p:sp>
        <p:nvSpPr>
          <p:cNvPr id="3" name="Content Placeholder 2"/>
          <p:cNvSpPr>
            <a:spLocks noGrp="1"/>
          </p:cNvSpPr>
          <p:nvPr>
            <p:ph idx="1"/>
          </p:nvPr>
        </p:nvSpPr>
        <p:spPr/>
        <p:txBody>
          <a:bodyPr/>
          <a:lstStyle/>
          <a:p>
            <a:pPr lvl="0"/>
            <a:r>
              <a:rPr lang="en-US" dirty="0"/>
              <a:t>tail down</a:t>
            </a:r>
          </a:p>
          <a:p>
            <a:pPr lvl="0"/>
            <a:r>
              <a:rPr lang="en-US" dirty="0"/>
              <a:t>lips curled into a snarl</a:t>
            </a:r>
          </a:p>
          <a:p>
            <a:pPr lvl="0"/>
            <a:r>
              <a:rPr lang="en-US" dirty="0"/>
              <a:t>direct stare with constricted pupils</a:t>
            </a:r>
          </a:p>
          <a:p>
            <a:pPr lvl="0"/>
            <a:r>
              <a:rPr lang="en-US" dirty="0"/>
              <a:t>fanned out, forward-facing whiskers</a:t>
            </a:r>
          </a:p>
          <a:p>
            <a:pPr lvl="0"/>
            <a:r>
              <a:rPr lang="en-US" dirty="0"/>
              <a:t>forward-facing body with hindquarters raised (ready to pounce)</a:t>
            </a:r>
          </a:p>
          <a:p>
            <a:pPr lvl="0"/>
            <a:r>
              <a:rPr lang="en-US" dirty="0" err="1"/>
              <a:t>pilo</a:t>
            </a:r>
            <a:r>
              <a:rPr lang="en-US" dirty="0"/>
              <a:t>-erection of hair along shoulders and tail</a:t>
            </a:r>
          </a:p>
          <a:p>
            <a:endParaRPr lang="en-US" dirty="0"/>
          </a:p>
        </p:txBody>
      </p:sp>
    </p:spTree>
    <p:extLst>
      <p:ext uri="{BB962C8B-B14F-4D97-AF65-F5344CB8AC3E}">
        <p14:creationId xmlns:p14="http://schemas.microsoft.com/office/powerpoint/2010/main" val="3578808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Tail position</a:t>
            </a:r>
            <a:endParaRPr lang="en-US" dirty="0"/>
          </a:p>
        </p:txBody>
      </p:sp>
      <p:sp>
        <p:nvSpPr>
          <p:cNvPr id="3" name="Content Placeholder 2"/>
          <p:cNvSpPr>
            <a:spLocks noGrp="1"/>
          </p:cNvSpPr>
          <p:nvPr>
            <p:ph idx="1"/>
          </p:nvPr>
        </p:nvSpPr>
        <p:spPr/>
        <p:txBody>
          <a:bodyPr>
            <a:normAutofit lnSpcReduction="10000"/>
          </a:bodyPr>
          <a:lstStyle/>
          <a:p>
            <a:r>
              <a:rPr lang="en-US" dirty="0"/>
              <a:t>Tail wagging means the dog is excited or agitated (from a rise in energy level) </a:t>
            </a:r>
          </a:p>
          <a:p>
            <a:r>
              <a:rPr lang="en-US" dirty="0"/>
              <a:t>Tail up implies Confidence and dominance </a:t>
            </a:r>
          </a:p>
          <a:p>
            <a:r>
              <a:rPr lang="en-US" dirty="0"/>
              <a:t>Tail held horizontal and wagging slowly means the dog is being cautious </a:t>
            </a:r>
          </a:p>
          <a:p>
            <a:r>
              <a:rPr lang="en-US" dirty="0"/>
              <a:t>Tail held low or tucked implies fear and submission </a:t>
            </a:r>
          </a:p>
          <a:p>
            <a:r>
              <a:rPr lang="en-US" dirty="0"/>
              <a:t>Tail held relaxed and stationary signifies that the dog is </a:t>
            </a:r>
            <a:r>
              <a:rPr lang="en-US" dirty="0" smtClean="0"/>
              <a:t>contented </a:t>
            </a:r>
            <a:endParaRPr lang="en-US" dirty="0"/>
          </a:p>
          <a:p>
            <a:endParaRPr lang="en-US" dirty="0"/>
          </a:p>
        </p:txBody>
      </p:sp>
    </p:spTree>
    <p:extLst>
      <p:ext uri="{BB962C8B-B14F-4D97-AF65-F5344CB8AC3E}">
        <p14:creationId xmlns:p14="http://schemas.microsoft.com/office/powerpoint/2010/main" val="1511449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 and neck position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a:t>Head and neck turned to side is a different expression. </a:t>
            </a:r>
          </a:p>
          <a:p>
            <a:r>
              <a:rPr lang="en-US" dirty="0"/>
              <a:t>Hanging head down (“hang dog”) means the dog is being submissive or is depressed. </a:t>
            </a:r>
          </a:p>
          <a:p>
            <a:r>
              <a:rPr lang="en-US" dirty="0"/>
              <a:t>Head in normal mid-way position means neutral condition. </a:t>
            </a:r>
            <a:r>
              <a:rPr lang="en-US" i="1" dirty="0"/>
              <a:t>‘Everything is all right.’</a:t>
            </a:r>
            <a:r>
              <a:rPr lang="en-US" dirty="0"/>
              <a:t> </a:t>
            </a:r>
          </a:p>
          <a:p>
            <a:r>
              <a:rPr lang="en-US" dirty="0"/>
              <a:t>Head resting on other dog’s back demonstrates </a:t>
            </a:r>
            <a:r>
              <a:rPr lang="en-US" dirty="0" smtClean="0"/>
              <a:t>dominance. </a:t>
            </a:r>
            <a:endParaRPr lang="en-US" dirty="0"/>
          </a:p>
          <a:p>
            <a:r>
              <a:rPr lang="en-US" dirty="0"/>
              <a:t>Head held high with neck craning forward is exhibiting interest or perhaps, (depending on other signs) a challenge. </a:t>
            </a:r>
          </a:p>
        </p:txBody>
      </p:sp>
    </p:spTree>
    <p:extLst>
      <p:ext uri="{BB962C8B-B14F-4D97-AF65-F5344CB8AC3E}">
        <p14:creationId xmlns:p14="http://schemas.microsoft.com/office/powerpoint/2010/main" val="1467711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Position of the Torso</a:t>
            </a:r>
            <a:endParaRPr lang="en-US" dirty="0"/>
          </a:p>
        </p:txBody>
      </p:sp>
      <p:sp>
        <p:nvSpPr>
          <p:cNvPr id="3" name="Content Placeholder 2"/>
          <p:cNvSpPr>
            <a:spLocks noGrp="1"/>
          </p:cNvSpPr>
          <p:nvPr>
            <p:ph idx="1"/>
          </p:nvPr>
        </p:nvSpPr>
        <p:spPr/>
        <p:txBody>
          <a:bodyPr>
            <a:normAutofit fontScale="77500" lnSpcReduction="20000"/>
          </a:bodyPr>
          <a:lstStyle/>
          <a:p>
            <a:r>
              <a:rPr lang="en-US" dirty="0"/>
              <a:t>Rolling over implies submission or deference. </a:t>
            </a:r>
          </a:p>
          <a:p>
            <a:r>
              <a:rPr lang="en-US" dirty="0"/>
              <a:t>Urinating by squatting implies deference. </a:t>
            </a:r>
          </a:p>
          <a:p>
            <a:r>
              <a:rPr lang="en-US" dirty="0"/>
              <a:t>Tensing the muscles and </a:t>
            </a:r>
            <a:r>
              <a:rPr lang="en-US" dirty="0" smtClean="0"/>
              <a:t>raising </a:t>
            </a:r>
            <a:r>
              <a:rPr lang="en-US" dirty="0"/>
              <a:t>the hackles implies a threat or imminent fight. </a:t>
            </a:r>
          </a:p>
          <a:p>
            <a:r>
              <a:rPr lang="en-US" dirty="0"/>
              <a:t>Play-bow - head low with the rump elevated: this implies happiness and often serves as an invitation to play. </a:t>
            </a:r>
          </a:p>
          <a:p>
            <a:r>
              <a:rPr lang="en-US" dirty="0"/>
              <a:t>Paws on top of another dog’s back implies dominance. </a:t>
            </a:r>
          </a:p>
          <a:p>
            <a:r>
              <a:rPr lang="en-US" dirty="0"/>
              <a:t>Backing implies the dog is unsure, possibly afraid. </a:t>
            </a:r>
          </a:p>
          <a:p>
            <a:r>
              <a:rPr lang="en-US" dirty="0"/>
              <a:t>Urinating by lifting the leg implies dominance or defiance. </a:t>
            </a:r>
          </a:p>
          <a:p>
            <a:r>
              <a:rPr lang="en-US" dirty="0"/>
              <a:t>Looming over implies dominance. </a:t>
            </a:r>
          </a:p>
          <a:p>
            <a:r>
              <a:rPr lang="en-US" dirty="0"/>
              <a:t>Humping implies </a:t>
            </a:r>
            <a:r>
              <a:rPr lang="en-US" dirty="0" smtClean="0"/>
              <a:t>dominance. </a:t>
            </a:r>
            <a:endParaRPr lang="en-US" dirty="0"/>
          </a:p>
          <a:p>
            <a:endParaRPr lang="en-US" dirty="0"/>
          </a:p>
        </p:txBody>
      </p:sp>
    </p:spTree>
    <p:extLst>
      <p:ext uri="{BB962C8B-B14F-4D97-AF65-F5344CB8AC3E}">
        <p14:creationId xmlns:p14="http://schemas.microsoft.com/office/powerpoint/2010/main" val="4007964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Aggression - Dominance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7712" y="1600200"/>
            <a:ext cx="5428576" cy="4525963"/>
          </a:xfrm>
        </p:spPr>
      </p:pic>
    </p:spTree>
    <p:extLst>
      <p:ext uri="{BB962C8B-B14F-4D97-AF65-F5344CB8AC3E}">
        <p14:creationId xmlns:p14="http://schemas.microsoft.com/office/powerpoint/2010/main" val="1435143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Canine – Dominance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0367" y="1600200"/>
            <a:ext cx="5543266" cy="4525963"/>
          </a:xfrm>
        </p:spPr>
      </p:pic>
    </p:spTree>
    <p:extLst>
      <p:ext uri="{BB962C8B-B14F-4D97-AF65-F5344CB8AC3E}">
        <p14:creationId xmlns:p14="http://schemas.microsoft.com/office/powerpoint/2010/main" val="930487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Dominance - aggression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1676400"/>
            <a:ext cx="4243388" cy="4198004"/>
          </a:xfrm>
        </p:spPr>
      </p:pic>
    </p:spTree>
    <p:extLst>
      <p:ext uri="{BB962C8B-B14F-4D97-AF65-F5344CB8AC3E}">
        <p14:creationId xmlns:p14="http://schemas.microsoft.com/office/powerpoint/2010/main" val="3962418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Canine – Dominance stages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5499" y="1600200"/>
            <a:ext cx="1733001" cy="4525963"/>
          </a:xfrm>
        </p:spPr>
      </p:pic>
    </p:spTree>
    <p:extLst>
      <p:ext uri="{BB962C8B-B14F-4D97-AF65-F5344CB8AC3E}">
        <p14:creationId xmlns:p14="http://schemas.microsoft.com/office/powerpoint/2010/main" val="1895458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Dominance Aggression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8250" y="2091531"/>
            <a:ext cx="6667500" cy="3543300"/>
          </a:xfrm>
        </p:spPr>
      </p:pic>
    </p:spTree>
    <p:extLst>
      <p:ext uri="{BB962C8B-B14F-4D97-AF65-F5344CB8AC3E}">
        <p14:creationId xmlns:p14="http://schemas.microsoft.com/office/powerpoint/2010/main" val="3953839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Dominant Dogs Meet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1428" y="1600200"/>
            <a:ext cx="6241144" cy="4525963"/>
          </a:xfrm>
        </p:spPr>
      </p:pic>
    </p:spTree>
    <p:extLst>
      <p:ext uri="{BB962C8B-B14F-4D97-AF65-F5344CB8AC3E}">
        <p14:creationId xmlns:p14="http://schemas.microsoft.com/office/powerpoint/2010/main" val="716193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Canine - Fear</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9840" y="1600200"/>
            <a:ext cx="5484320" cy="4525963"/>
          </a:xfrm>
        </p:spPr>
      </p:pic>
    </p:spTree>
    <p:extLst>
      <p:ext uri="{BB962C8B-B14F-4D97-AF65-F5344CB8AC3E}">
        <p14:creationId xmlns:p14="http://schemas.microsoft.com/office/powerpoint/2010/main" val="2510667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Fear - submission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600" y="1828800"/>
            <a:ext cx="4521999" cy="3482181"/>
          </a:xfrm>
        </p:spPr>
      </p:pic>
    </p:spTree>
    <p:extLst>
      <p:ext uri="{BB962C8B-B14F-4D97-AF65-F5344CB8AC3E}">
        <p14:creationId xmlns:p14="http://schemas.microsoft.com/office/powerpoint/2010/main" val="930455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Canine – submission Stages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53922" y="1600200"/>
            <a:ext cx="1836155" cy="4525963"/>
          </a:xfrm>
        </p:spPr>
      </p:pic>
    </p:spTree>
    <p:extLst>
      <p:ext uri="{BB962C8B-B14F-4D97-AF65-F5344CB8AC3E}">
        <p14:creationId xmlns:p14="http://schemas.microsoft.com/office/powerpoint/2010/main" val="313944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off</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8405" y="1600200"/>
            <a:ext cx="4667189" cy="4525963"/>
          </a:xfrm>
        </p:spPr>
      </p:pic>
    </p:spTree>
    <p:extLst>
      <p:ext uri="{BB962C8B-B14F-4D97-AF65-F5344CB8AC3E}">
        <p14:creationId xmlns:p14="http://schemas.microsoft.com/office/powerpoint/2010/main" val="1041572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off</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2313" y="1600200"/>
            <a:ext cx="2879374" cy="4525963"/>
          </a:xfrm>
        </p:spPr>
      </p:pic>
    </p:spTree>
    <p:extLst>
      <p:ext uri="{BB962C8B-B14F-4D97-AF65-F5344CB8AC3E}">
        <p14:creationId xmlns:p14="http://schemas.microsoft.com/office/powerpoint/2010/main" val="3127899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off – It’s mine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51624" y="1600200"/>
            <a:ext cx="4840751" cy="4525963"/>
          </a:xfrm>
        </p:spPr>
      </p:pic>
    </p:spTree>
    <p:extLst>
      <p:ext uri="{BB962C8B-B14F-4D97-AF65-F5344CB8AC3E}">
        <p14:creationId xmlns:p14="http://schemas.microsoft.com/office/powerpoint/2010/main" val="3268076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off – It’s mine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8558" y="1600200"/>
            <a:ext cx="5606884" cy="4525963"/>
          </a:xfrm>
        </p:spPr>
      </p:pic>
    </p:spTree>
    <p:extLst>
      <p:ext uri="{BB962C8B-B14F-4D97-AF65-F5344CB8AC3E}">
        <p14:creationId xmlns:p14="http://schemas.microsoft.com/office/powerpoint/2010/main" val="2732639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still mine!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8019" y="1600200"/>
            <a:ext cx="6307962" cy="4525963"/>
          </a:xfrm>
        </p:spPr>
      </p:pic>
    </p:spTree>
    <p:extLst>
      <p:ext uri="{BB962C8B-B14F-4D97-AF65-F5344CB8AC3E}">
        <p14:creationId xmlns:p14="http://schemas.microsoft.com/office/powerpoint/2010/main" val="1375186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and excitement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86079" y="1600200"/>
            <a:ext cx="3371842" cy="4525963"/>
          </a:xfrm>
        </p:spPr>
      </p:pic>
    </p:spTree>
    <p:extLst>
      <p:ext uri="{BB962C8B-B14F-4D97-AF65-F5344CB8AC3E}">
        <p14:creationId xmlns:p14="http://schemas.microsoft.com/office/powerpoint/2010/main" val="2825950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Confidence/slight worry - aggression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7528" y="1600200"/>
            <a:ext cx="6788944" cy="4525963"/>
          </a:xfrm>
        </p:spPr>
      </p:pic>
    </p:spTree>
    <p:extLst>
      <p:ext uri="{BB962C8B-B14F-4D97-AF65-F5344CB8AC3E}">
        <p14:creationId xmlns:p14="http://schemas.microsoft.com/office/powerpoint/2010/main" val="192580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5600" y="1447800"/>
            <a:ext cx="3703562" cy="5091294"/>
          </a:xfrm>
        </p:spPr>
      </p:pic>
    </p:spTree>
    <p:extLst>
      <p:ext uri="{BB962C8B-B14F-4D97-AF65-F5344CB8AC3E}">
        <p14:creationId xmlns:p14="http://schemas.microsoft.com/office/powerpoint/2010/main" val="1640850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Suspicion – unsure but dominant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22333" y="1600200"/>
            <a:ext cx="6899333" cy="4525963"/>
          </a:xfrm>
        </p:spPr>
      </p:pic>
    </p:spTree>
    <p:extLst>
      <p:ext uri="{BB962C8B-B14F-4D97-AF65-F5344CB8AC3E}">
        <p14:creationId xmlns:p14="http://schemas.microsoft.com/office/powerpoint/2010/main" val="2881242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Smiling – what does it mean?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767681"/>
            <a:ext cx="5715000" cy="4191000"/>
          </a:xfrm>
        </p:spPr>
      </p:pic>
    </p:spTree>
    <p:extLst>
      <p:ext uri="{BB962C8B-B14F-4D97-AF65-F5344CB8AC3E}">
        <p14:creationId xmlns:p14="http://schemas.microsoft.com/office/powerpoint/2010/main" val="1614078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the eyes - calm</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9224" y="1600200"/>
            <a:ext cx="6785551" cy="4525963"/>
          </a:xfrm>
        </p:spPr>
      </p:pic>
    </p:spTree>
    <p:extLst>
      <p:ext uri="{BB962C8B-B14F-4D97-AF65-F5344CB8AC3E}">
        <p14:creationId xmlns:p14="http://schemas.microsoft.com/office/powerpoint/2010/main" val="3403341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Eyes – startling to stimulate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515855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Eyes – Dilated - excitement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74764" y="1600200"/>
            <a:ext cx="3394472" cy="4525963"/>
          </a:xfrm>
        </p:spPr>
      </p:pic>
    </p:spTree>
    <p:extLst>
      <p:ext uri="{BB962C8B-B14F-4D97-AF65-F5344CB8AC3E}">
        <p14:creationId xmlns:p14="http://schemas.microsoft.com/office/powerpoint/2010/main" val="524779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Eyes – you tell me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9628" y="1600200"/>
            <a:ext cx="3964743" cy="4525963"/>
          </a:xfrm>
        </p:spPr>
      </p:pic>
    </p:spTree>
    <p:extLst>
      <p:ext uri="{BB962C8B-B14F-4D97-AF65-F5344CB8AC3E}">
        <p14:creationId xmlns:p14="http://schemas.microsoft.com/office/powerpoint/2010/main" val="4013105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3913445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 I happy???? Am I a threat??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7062" y="1720056"/>
            <a:ext cx="2809875" cy="4286250"/>
          </a:xfrm>
        </p:spPr>
      </p:pic>
    </p:spTree>
    <p:extLst>
      <p:ext uri="{BB962C8B-B14F-4D97-AF65-F5344CB8AC3E}">
        <p14:creationId xmlns:p14="http://schemas.microsoft.com/office/powerpoint/2010/main" val="3336593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Dominant or submissive???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958181"/>
            <a:ext cx="5715000" cy="3810000"/>
          </a:xfrm>
        </p:spPr>
      </p:pic>
    </p:spTree>
    <p:extLst>
      <p:ext uri="{BB962C8B-B14F-4D97-AF65-F5344CB8AC3E}">
        <p14:creationId xmlns:p14="http://schemas.microsoft.com/office/powerpoint/2010/main" val="195118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Scared?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720056"/>
            <a:ext cx="5715000" cy="4286250"/>
          </a:xfrm>
        </p:spPr>
      </p:pic>
    </p:spTree>
    <p:extLst>
      <p:ext uri="{BB962C8B-B14F-4D97-AF65-F5344CB8AC3E}">
        <p14:creationId xmlns:p14="http://schemas.microsoft.com/office/powerpoint/2010/main" val="30094658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Yawning mean anything?</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02726" y="1600200"/>
            <a:ext cx="4138548" cy="4525963"/>
          </a:xfrm>
        </p:spPr>
      </p:pic>
    </p:spTree>
    <p:extLst>
      <p:ext uri="{BB962C8B-B14F-4D97-AF65-F5344CB8AC3E}">
        <p14:creationId xmlns:p14="http://schemas.microsoft.com/office/powerpoint/2010/main" val="2743179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these dogs telling us??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77484" y="1600200"/>
            <a:ext cx="4256716" cy="5084608"/>
          </a:xfrm>
        </p:spPr>
      </p:pic>
    </p:spTree>
    <p:extLst>
      <p:ext uri="{BB962C8B-B14F-4D97-AF65-F5344CB8AC3E}">
        <p14:creationId xmlns:p14="http://schemas.microsoft.com/office/powerpoint/2010/main" val="1185656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these dogs telling us?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9800" y="2133600"/>
            <a:ext cx="5105400" cy="3446145"/>
          </a:xfrm>
        </p:spPr>
      </p:pic>
    </p:spTree>
    <p:extLst>
      <p:ext uri="{BB962C8B-B14F-4D97-AF65-F5344CB8AC3E}">
        <p14:creationId xmlns:p14="http://schemas.microsoft.com/office/powerpoint/2010/main" val="115062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dog saying???</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14265" y="1600200"/>
            <a:ext cx="4515470" cy="4525963"/>
          </a:xfrm>
        </p:spPr>
      </p:pic>
    </p:spTree>
    <p:extLst>
      <p:ext uri="{BB962C8B-B14F-4D97-AF65-F5344CB8AC3E}">
        <p14:creationId xmlns:p14="http://schemas.microsoft.com/office/powerpoint/2010/main" val="2511897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Dominant or submissive?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6875" y="1600200"/>
            <a:ext cx="3830249" cy="4525963"/>
          </a:xfrm>
        </p:spPr>
      </p:pic>
    </p:spTree>
    <p:extLst>
      <p:ext uri="{BB962C8B-B14F-4D97-AF65-F5344CB8AC3E}">
        <p14:creationId xmlns:p14="http://schemas.microsoft.com/office/powerpoint/2010/main" val="548167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reminders</a:t>
            </a:r>
            <a:endParaRPr lang="en-US" dirty="0"/>
          </a:p>
        </p:txBody>
      </p:sp>
      <p:sp>
        <p:nvSpPr>
          <p:cNvPr id="3" name="Content Placeholder 2"/>
          <p:cNvSpPr>
            <a:spLocks noGrp="1"/>
          </p:cNvSpPr>
          <p:nvPr>
            <p:ph idx="1"/>
          </p:nvPr>
        </p:nvSpPr>
        <p:spPr/>
        <p:txBody>
          <a:bodyPr>
            <a:normAutofit fontScale="70000" lnSpcReduction="20000"/>
          </a:bodyPr>
          <a:lstStyle/>
          <a:p>
            <a:r>
              <a:rPr lang="en-US" dirty="0"/>
              <a:t>! </a:t>
            </a:r>
            <a:r>
              <a:rPr lang="en-US" b="1" dirty="0"/>
              <a:t>Always be aware of your body language when </a:t>
            </a:r>
            <a:r>
              <a:rPr lang="en-US" b="1" dirty="0" smtClean="0"/>
              <a:t>you are </a:t>
            </a:r>
            <a:r>
              <a:rPr lang="en-US" b="1" dirty="0"/>
              <a:t>around a dog. </a:t>
            </a:r>
            <a:endParaRPr lang="en-US" b="1" dirty="0" smtClean="0"/>
          </a:p>
          <a:p>
            <a:r>
              <a:rPr lang="en-US" dirty="0" smtClean="0"/>
              <a:t>A dog giving</a:t>
            </a:r>
            <a:r>
              <a:rPr lang="en-US" dirty="0"/>
              <a:t> </a:t>
            </a:r>
            <a:r>
              <a:rPr lang="en-US" dirty="0" smtClean="0"/>
              <a:t>conflicting </a:t>
            </a:r>
            <a:r>
              <a:rPr lang="en-US" dirty="0"/>
              <a:t>verbal and physical </a:t>
            </a:r>
            <a:r>
              <a:rPr lang="en-US" dirty="0" smtClean="0"/>
              <a:t>messages </a:t>
            </a:r>
            <a:r>
              <a:rPr lang="en-US" dirty="0" smtClean="0"/>
              <a:t>will </a:t>
            </a:r>
            <a:r>
              <a:rPr lang="en-US" dirty="0"/>
              <a:t>always attach </a:t>
            </a:r>
            <a:r>
              <a:rPr lang="en-US" dirty="0" smtClean="0"/>
              <a:t>greater importance </a:t>
            </a:r>
            <a:r>
              <a:rPr lang="en-US" dirty="0"/>
              <a:t>to the physical. </a:t>
            </a:r>
            <a:endParaRPr lang="en-US" dirty="0" smtClean="0"/>
          </a:p>
          <a:p>
            <a:r>
              <a:rPr lang="en-US" dirty="0" smtClean="0"/>
              <a:t>Remember </a:t>
            </a:r>
            <a:r>
              <a:rPr lang="en-US" dirty="0"/>
              <a:t>that a dog may interpret your </a:t>
            </a:r>
            <a:r>
              <a:rPr lang="en-US" dirty="0" smtClean="0"/>
              <a:t>body language in a </a:t>
            </a:r>
            <a:r>
              <a:rPr lang="en-US" dirty="0"/>
              <a:t>different context than you intend. </a:t>
            </a:r>
            <a:endParaRPr lang="en-US" dirty="0" smtClean="0"/>
          </a:p>
          <a:p>
            <a:r>
              <a:rPr lang="en-US" dirty="0" smtClean="0"/>
              <a:t>Avoid </a:t>
            </a:r>
            <a:r>
              <a:rPr lang="en-US" dirty="0"/>
              <a:t>physical movements that </a:t>
            </a:r>
            <a:r>
              <a:rPr lang="en-US" dirty="0" smtClean="0"/>
              <a:t>a dog </a:t>
            </a:r>
            <a:r>
              <a:rPr lang="en-US" dirty="0"/>
              <a:t>might find threatening including: staring directly into the eyes, reaching </a:t>
            </a:r>
            <a:r>
              <a:rPr lang="en-US" dirty="0" smtClean="0"/>
              <a:t>over the </a:t>
            </a:r>
            <a:r>
              <a:rPr lang="en-US" dirty="0"/>
              <a:t>head (</a:t>
            </a:r>
            <a:r>
              <a:rPr lang="en-US" dirty="0" smtClean="0"/>
              <a:t>even </a:t>
            </a:r>
            <a:r>
              <a:rPr lang="en-US" dirty="0"/>
              <a:t>to attach a leash), stepping over the dog, leaning or pushing </a:t>
            </a:r>
            <a:r>
              <a:rPr lang="en-US" dirty="0" smtClean="0"/>
              <a:t>on the </a:t>
            </a:r>
            <a:r>
              <a:rPr lang="en-US" dirty="0"/>
              <a:t>back, neck, or head, or pushing down on the rump. </a:t>
            </a:r>
            <a:endParaRPr lang="en-US" dirty="0" smtClean="0"/>
          </a:p>
          <a:p>
            <a:r>
              <a:rPr lang="en-US" dirty="0" smtClean="0"/>
              <a:t>Additionally</a:t>
            </a:r>
            <a:r>
              <a:rPr lang="en-US" dirty="0"/>
              <a:t>, refrain </a:t>
            </a:r>
            <a:r>
              <a:rPr lang="en-US" dirty="0" smtClean="0"/>
              <a:t>from using </a:t>
            </a:r>
            <a:r>
              <a:rPr lang="en-US" dirty="0"/>
              <a:t>quick or jerky movements around these dogs. </a:t>
            </a:r>
            <a:endParaRPr lang="en-US" dirty="0" smtClean="0"/>
          </a:p>
          <a:p>
            <a:r>
              <a:rPr lang="en-US" b="1" dirty="0" smtClean="0"/>
              <a:t>Never </a:t>
            </a:r>
            <a:r>
              <a:rPr lang="en-US" b="1" dirty="0"/>
              <a:t>try to restrain a </a:t>
            </a:r>
            <a:r>
              <a:rPr lang="en-US" b="1" dirty="0" smtClean="0"/>
              <a:t>dog by </a:t>
            </a:r>
            <a:r>
              <a:rPr lang="en-US" b="1" dirty="0"/>
              <a:t>holding the dog’s collar; use a leash!</a:t>
            </a:r>
            <a:endParaRPr lang="en-US" dirty="0"/>
          </a:p>
        </p:txBody>
      </p:sp>
    </p:spTree>
    <p:extLst>
      <p:ext uri="{BB962C8B-B14F-4D97-AF65-F5344CB8AC3E}">
        <p14:creationId xmlns:p14="http://schemas.microsoft.com/office/powerpoint/2010/main" val="139375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Reminders</a:t>
            </a:r>
            <a:endParaRPr lang="en-US" dirty="0"/>
          </a:p>
        </p:txBody>
      </p:sp>
      <p:sp>
        <p:nvSpPr>
          <p:cNvPr id="3" name="Content Placeholder 2"/>
          <p:cNvSpPr>
            <a:spLocks noGrp="1"/>
          </p:cNvSpPr>
          <p:nvPr>
            <p:ph idx="1"/>
          </p:nvPr>
        </p:nvSpPr>
        <p:spPr>
          <a:xfrm>
            <a:off x="457200" y="1524000"/>
            <a:ext cx="8229600" cy="4602163"/>
          </a:xfrm>
        </p:spPr>
        <p:txBody>
          <a:bodyPr>
            <a:normAutofit fontScale="70000" lnSpcReduction="20000"/>
          </a:bodyPr>
          <a:lstStyle/>
          <a:p>
            <a:r>
              <a:rPr lang="en-US" dirty="0"/>
              <a:t>! </a:t>
            </a:r>
            <a:r>
              <a:rPr lang="en-US" b="1" dirty="0"/>
              <a:t>Watch the dog’s body language. </a:t>
            </a:r>
            <a:endParaRPr lang="en-US" b="1" dirty="0" smtClean="0"/>
          </a:p>
          <a:p>
            <a:r>
              <a:rPr lang="en-US" dirty="0" smtClean="0"/>
              <a:t>Never </a:t>
            </a:r>
            <a:r>
              <a:rPr lang="en-US" dirty="0"/>
              <a:t>rely on a dog’s tail to assess its </a:t>
            </a:r>
            <a:r>
              <a:rPr lang="en-US" dirty="0" smtClean="0"/>
              <a:t>state of </a:t>
            </a:r>
            <a:r>
              <a:rPr lang="en-US" dirty="0"/>
              <a:t>mind. A wagging tail merely means that the dog is willing to </a:t>
            </a:r>
            <a:r>
              <a:rPr lang="en-US" dirty="0" smtClean="0"/>
              <a:t>interact—this could </a:t>
            </a:r>
            <a:r>
              <a:rPr lang="en-US" dirty="0"/>
              <a:t>be good or bad! Instead, take into account </a:t>
            </a:r>
            <a:r>
              <a:rPr lang="en-US" b="1" dirty="0"/>
              <a:t>all </a:t>
            </a:r>
            <a:r>
              <a:rPr lang="en-US" dirty="0"/>
              <a:t>aspects of the dog’s </a:t>
            </a:r>
            <a:r>
              <a:rPr lang="en-US" dirty="0" smtClean="0"/>
              <a:t>body language</a:t>
            </a:r>
            <a:r>
              <a:rPr lang="en-US" dirty="0"/>
              <a:t>. </a:t>
            </a:r>
            <a:endParaRPr lang="en-US" dirty="0" smtClean="0"/>
          </a:p>
          <a:p>
            <a:r>
              <a:rPr lang="en-US" dirty="0" smtClean="0"/>
              <a:t>Be </a:t>
            </a:r>
            <a:r>
              <a:rPr lang="en-US" dirty="0"/>
              <a:t>wary around any </a:t>
            </a:r>
            <a:r>
              <a:rPr lang="en-US" dirty="0" smtClean="0"/>
              <a:t>dog </a:t>
            </a:r>
            <a:r>
              <a:rPr lang="en-US" dirty="0"/>
              <a:t>whose demeanor includes staring, </a:t>
            </a:r>
            <a:r>
              <a:rPr lang="en-US" dirty="0" smtClean="0"/>
              <a:t>dilated pupils</a:t>
            </a:r>
            <a:r>
              <a:rPr lang="en-US" dirty="0"/>
              <a:t>, wide-legged or stiff stance, lowered head, </a:t>
            </a:r>
            <a:r>
              <a:rPr lang="en-US" dirty="0" err="1"/>
              <a:t>piloerection</a:t>
            </a:r>
            <a:r>
              <a:rPr lang="en-US" dirty="0"/>
              <a:t> (raised hair </a:t>
            </a:r>
            <a:r>
              <a:rPr lang="en-US" dirty="0" smtClean="0"/>
              <a:t>along neck</a:t>
            </a:r>
            <a:r>
              <a:rPr lang="en-US" dirty="0"/>
              <a:t>, back, or tail), bared teeth, growling, laid back ears, or a general </a:t>
            </a:r>
            <a:r>
              <a:rPr lang="en-US" dirty="0" smtClean="0"/>
              <a:t>stiffening of </a:t>
            </a:r>
            <a:r>
              <a:rPr lang="en-US" dirty="0"/>
              <a:t>the body. If you observe a dog showing any of the above behaviors </a:t>
            </a:r>
            <a:r>
              <a:rPr lang="en-US" dirty="0" smtClean="0"/>
              <a:t>towards you</a:t>
            </a:r>
            <a:r>
              <a:rPr lang="en-US" dirty="0"/>
              <a:t>, move slowly and quietly away from the dog keeping your side facing the </a:t>
            </a:r>
            <a:r>
              <a:rPr lang="en-US" dirty="0" smtClean="0"/>
              <a:t>dog and </a:t>
            </a:r>
            <a:r>
              <a:rPr lang="en-US" dirty="0"/>
              <a:t>your eyes averted. If a dog is showing any of these behaviors </a:t>
            </a:r>
            <a:r>
              <a:rPr lang="en-US" dirty="0" smtClean="0"/>
              <a:t>towards another </a:t>
            </a:r>
            <a:r>
              <a:rPr lang="en-US" dirty="0"/>
              <a:t>dog, gently move the dog (with the leash) away from the other dog</a:t>
            </a:r>
            <a:r>
              <a:rPr lang="en-US" dirty="0" smtClean="0"/>
              <a:t>.</a:t>
            </a:r>
          </a:p>
          <a:p>
            <a:r>
              <a:rPr lang="en-US" b="1" dirty="0" smtClean="0"/>
              <a:t>NEVER RUN AWAY – KEEP YOUR EYES ON A DOG LIKE THE ONE DESCRIBED ABOVE WITHOUT STARING AT IT.</a:t>
            </a:r>
            <a:endParaRPr lang="en-US" b="1" dirty="0"/>
          </a:p>
        </p:txBody>
      </p:sp>
    </p:spTree>
    <p:extLst>
      <p:ext uri="{BB962C8B-B14F-4D97-AF65-F5344CB8AC3E}">
        <p14:creationId xmlns:p14="http://schemas.microsoft.com/office/powerpoint/2010/main" val="2230918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 behavior</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1600200"/>
            <a:ext cx="4387850" cy="4899438"/>
          </a:xfrm>
        </p:spPr>
      </p:pic>
    </p:spTree>
    <p:extLst>
      <p:ext uri="{BB962C8B-B14F-4D97-AF65-F5344CB8AC3E}">
        <p14:creationId xmlns:p14="http://schemas.microsoft.com/office/powerpoint/2010/main" val="3528091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a:t>
            </a:r>
            <a:r>
              <a:rPr lang="en-US" dirty="0"/>
              <a:t>ears are another way that a cat expresses his/her emotions.</a:t>
            </a:r>
          </a:p>
          <a:p>
            <a:pPr lvl="0"/>
            <a:r>
              <a:rPr lang="en-US" dirty="0"/>
              <a:t>Ears pointing forward and slightly outward – your cat is relaxed and happy. </a:t>
            </a:r>
          </a:p>
          <a:p>
            <a:pPr lvl="0"/>
            <a:r>
              <a:rPr lang="en-US" dirty="0"/>
              <a:t>Ears very straight up and forward – your cat is listening to something that is intriguing. </a:t>
            </a:r>
          </a:p>
          <a:p>
            <a:pPr lvl="0"/>
            <a:r>
              <a:rPr lang="en-US" dirty="0"/>
              <a:t>Ears twitching nervously – your cat is agitated and nervous. </a:t>
            </a:r>
          </a:p>
          <a:p>
            <a:pPr lvl="0"/>
            <a:r>
              <a:rPr lang="en-US" dirty="0"/>
              <a:t>Ears flat against the head – your cat is frightened and may attack (this is instinctual as to protect the ears during a fight). </a:t>
            </a:r>
          </a:p>
          <a:p>
            <a:pPr lvl="0"/>
            <a:r>
              <a:rPr lang="en-US" dirty="0"/>
              <a:t>Ears back or in between alert and defensive position – your cat is aggressive and may attack. </a:t>
            </a:r>
          </a:p>
          <a:p>
            <a:endParaRPr lang="en-US" dirty="0"/>
          </a:p>
        </p:txBody>
      </p:sp>
    </p:spTree>
    <p:extLst>
      <p:ext uri="{BB962C8B-B14F-4D97-AF65-F5344CB8AC3E}">
        <p14:creationId xmlns:p14="http://schemas.microsoft.com/office/powerpoint/2010/main" val="3074486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and Fur</a:t>
            </a:r>
            <a:endParaRPr lang="en-US" dirty="0"/>
          </a:p>
        </p:txBody>
      </p:sp>
      <p:sp>
        <p:nvSpPr>
          <p:cNvPr id="3" name="Content Placeholder 2"/>
          <p:cNvSpPr>
            <a:spLocks noGrp="1"/>
          </p:cNvSpPr>
          <p:nvPr>
            <p:ph idx="1"/>
          </p:nvPr>
        </p:nvSpPr>
        <p:spPr/>
        <p:txBody>
          <a:bodyPr/>
          <a:lstStyle/>
          <a:p>
            <a:r>
              <a:rPr lang="en-US" dirty="0"/>
              <a:t>In general a cat’s body fur remains fairly consistent; however, if you notice your cat arching his or her back and bristling you can rest assured that your cat is frightened and on the defensive. Your cat may attack at this point.</a:t>
            </a:r>
          </a:p>
          <a:p>
            <a:endParaRPr lang="en-US" dirty="0"/>
          </a:p>
        </p:txBody>
      </p:sp>
    </p:spTree>
    <p:extLst>
      <p:ext uri="{BB962C8B-B14F-4D97-AF65-F5344CB8AC3E}">
        <p14:creationId xmlns:p14="http://schemas.microsoft.com/office/powerpoint/2010/main" val="31242753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Eyes/Pupils</a:t>
            </a:r>
            <a:endParaRPr lang="en-US" dirty="0"/>
          </a:p>
        </p:txBody>
      </p:sp>
      <p:sp>
        <p:nvSpPr>
          <p:cNvPr id="3" name="Content Placeholder 2"/>
          <p:cNvSpPr>
            <a:spLocks noGrp="1"/>
          </p:cNvSpPr>
          <p:nvPr>
            <p:ph idx="1"/>
          </p:nvPr>
        </p:nvSpPr>
        <p:spPr>
          <a:xfrm>
            <a:off x="457200" y="1600200"/>
            <a:ext cx="8229600" cy="4876800"/>
          </a:xfrm>
        </p:spPr>
        <p:txBody>
          <a:bodyPr>
            <a:normAutofit fontScale="62500" lnSpcReduction="20000"/>
          </a:bodyPr>
          <a:lstStyle/>
          <a:p>
            <a:r>
              <a:rPr lang="en-US" sz="3400" dirty="0"/>
              <a:t>Cat’s pupils for the most part change with the amount of the light in the room. However, if your cat </a:t>
            </a:r>
            <a:r>
              <a:rPr lang="en-US" sz="3400" dirty="0" smtClean="0"/>
              <a:t>becomes </a:t>
            </a:r>
            <a:r>
              <a:rPr lang="en-US" sz="3400" dirty="0"/>
              <a:t>very aroused, excited or angered his/her pupils will become greatly enlarged regardless of the amount of light in the room</a:t>
            </a:r>
            <a:r>
              <a:rPr lang="en-US" sz="3400" dirty="0" smtClean="0"/>
              <a:t>.</a:t>
            </a:r>
          </a:p>
          <a:p>
            <a:r>
              <a:rPr lang="en-US" sz="3400" dirty="0"/>
              <a:t>Your </a:t>
            </a:r>
            <a:r>
              <a:rPr lang="en-US" sz="3400" dirty="0" smtClean="0"/>
              <a:t>cat’s </a:t>
            </a:r>
            <a:r>
              <a:rPr lang="en-US" sz="3400" dirty="0"/>
              <a:t>eyes can also tell you a lot about what kitty is thinking:</a:t>
            </a:r>
          </a:p>
          <a:p>
            <a:pPr lvl="1"/>
            <a:r>
              <a:rPr lang="en-US" sz="3400" dirty="0"/>
              <a:t>Wide open eyes – your cat is awake and ready to </a:t>
            </a:r>
            <a:r>
              <a:rPr lang="en-US" sz="3400" dirty="0" smtClean="0"/>
              <a:t>go</a:t>
            </a:r>
          </a:p>
          <a:p>
            <a:pPr lvl="1"/>
            <a:r>
              <a:rPr lang="en-US" sz="3400" dirty="0" smtClean="0"/>
              <a:t>Wide </a:t>
            </a:r>
            <a:r>
              <a:rPr lang="en-US" sz="3400" dirty="0"/>
              <a:t>open eyes with a little sparkle – your cat is feeling a little </a:t>
            </a:r>
            <a:r>
              <a:rPr lang="en-US" sz="3400" dirty="0" smtClean="0"/>
              <a:t>mischievous</a:t>
            </a:r>
          </a:p>
          <a:p>
            <a:pPr lvl="1"/>
            <a:r>
              <a:rPr lang="en-US" sz="3400" dirty="0" smtClean="0"/>
              <a:t>Half </a:t>
            </a:r>
            <a:r>
              <a:rPr lang="en-US" sz="3400" dirty="0"/>
              <a:t>closed eyes – your kitty is relaxed and ready for a cat nap! This can also mean your cat is ill if the eyes are like this on a consistent basis, even when awake</a:t>
            </a:r>
            <a:r>
              <a:rPr lang="en-US" sz="3400" dirty="0" smtClean="0"/>
              <a:t>.</a:t>
            </a:r>
          </a:p>
          <a:p>
            <a:pPr lvl="1"/>
            <a:r>
              <a:rPr lang="en-US" sz="3400" dirty="0" smtClean="0"/>
              <a:t>Closed </a:t>
            </a:r>
            <a:r>
              <a:rPr lang="en-US" sz="3400" dirty="0"/>
              <a:t>eyes – your cat is napping, obviously</a:t>
            </a:r>
            <a:r>
              <a:rPr lang="en-US" sz="3400" dirty="0" smtClean="0"/>
              <a:t>.</a:t>
            </a:r>
          </a:p>
          <a:p>
            <a:pPr lvl="1"/>
            <a:r>
              <a:rPr lang="en-US" sz="3400" dirty="0" smtClean="0"/>
              <a:t>Winking/Blinking </a:t>
            </a:r>
            <a:r>
              <a:rPr lang="en-US" sz="3400" dirty="0"/>
              <a:t>– A long slow blink means that your cat is content and relaxed. </a:t>
            </a:r>
          </a:p>
          <a:p>
            <a:pPr marL="0" indent="0">
              <a:buNone/>
            </a:pPr>
            <a:endParaRPr lang="en-US" dirty="0"/>
          </a:p>
          <a:p>
            <a:endParaRPr lang="en-US" dirty="0"/>
          </a:p>
        </p:txBody>
      </p:sp>
    </p:spTree>
    <p:extLst>
      <p:ext uri="{BB962C8B-B14F-4D97-AF65-F5344CB8AC3E}">
        <p14:creationId xmlns:p14="http://schemas.microsoft.com/office/powerpoint/2010/main" val="13597886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Tails</a:t>
            </a:r>
            <a:endParaRPr lang="en-US" dirty="0"/>
          </a:p>
        </p:txBody>
      </p:sp>
      <p:sp>
        <p:nvSpPr>
          <p:cNvPr id="3" name="Content Placeholder 2"/>
          <p:cNvSpPr>
            <a:spLocks noGrp="1"/>
          </p:cNvSpPr>
          <p:nvPr>
            <p:ph idx="1"/>
          </p:nvPr>
        </p:nvSpPr>
        <p:spPr>
          <a:xfrm>
            <a:off x="457200" y="1600200"/>
            <a:ext cx="8229600" cy="4876800"/>
          </a:xfrm>
        </p:spPr>
        <p:txBody>
          <a:bodyPr>
            <a:normAutofit fontScale="47500" lnSpcReduction="20000"/>
          </a:bodyPr>
          <a:lstStyle/>
          <a:p>
            <a:pPr lvl="0"/>
            <a:r>
              <a:rPr lang="en-US" dirty="0"/>
              <a:t>Tail arched and puffed out or bristled – your cat is scared or fearful and is ready to attack or defend itself. The bristling is instinctual as it makes the cat look larger.</a:t>
            </a:r>
          </a:p>
          <a:p>
            <a:pPr lvl="0"/>
            <a:r>
              <a:rPr lang="en-US" dirty="0"/>
              <a:t>Tail straight up in the air and fully puffed out or bristled – your cat is angered, aggressive and ready to attack.</a:t>
            </a:r>
          </a:p>
          <a:p>
            <a:pPr lvl="0"/>
            <a:r>
              <a:rPr lang="en-US" dirty="0"/>
              <a:t>Tail straight up in the air and quivering a bit – your cat’s tail moves this way when spraying urine to mark territory; however, once your cat is spayed or neutered he/she will continue to move his/her tail this way (without any spray or urine being excreted) when you greet him/her. This is your </a:t>
            </a:r>
            <a:r>
              <a:rPr lang="en-US" dirty="0" smtClean="0"/>
              <a:t>cat’s </a:t>
            </a:r>
            <a:r>
              <a:rPr lang="en-US" dirty="0"/>
              <a:t>way of saying, ‘hi, it’s your loving cat!’ </a:t>
            </a:r>
          </a:p>
          <a:p>
            <a:pPr lvl="0"/>
            <a:r>
              <a:rPr lang="en-US" dirty="0"/>
              <a:t>Tail straight up and unmoving – an unabashed greeting. This is what a mother cat does to her kitten to tell him/her to inspect her rear. </a:t>
            </a:r>
          </a:p>
          <a:p>
            <a:pPr lvl="0"/>
            <a:r>
              <a:rPr lang="en-US" dirty="0"/>
              <a:t>Tail straight up but the tip tilted to one side – your cat is very interested and intrigued by something; your cat is happy and friendly. </a:t>
            </a:r>
          </a:p>
          <a:p>
            <a:pPr lvl="0"/>
            <a:r>
              <a:rPr lang="en-US" dirty="0"/>
              <a:t>Tail straight up or just slightly raised and curved like a question mark – your cat is very excited and interested in something. </a:t>
            </a:r>
          </a:p>
          <a:p>
            <a:pPr lvl="0"/>
            <a:r>
              <a:rPr lang="en-US" dirty="0"/>
              <a:t>Tail curved down and then back up again near the tip – your cat is very relaxed and content. </a:t>
            </a:r>
          </a:p>
          <a:p>
            <a:pPr lvl="0"/>
            <a:r>
              <a:rPr lang="en-US" dirty="0"/>
              <a:t>Tail still but tip of tail quivering or twitching – your cat is mildly irritated. Your cat may attack if the twitching becomes violent enough. </a:t>
            </a:r>
          </a:p>
          <a:p>
            <a:pPr lvl="0"/>
            <a:r>
              <a:rPr lang="en-US" dirty="0"/>
              <a:t>Tail swishing from side to side rapidly or violently – your cat is about to attack </a:t>
            </a:r>
            <a:r>
              <a:rPr lang="en-US" dirty="0" smtClean="0"/>
              <a:t>something; </a:t>
            </a:r>
            <a:r>
              <a:rPr lang="en-US" dirty="0"/>
              <a:t>this is seen during fights and play time. This is not the same as tail wagging in dogs. </a:t>
            </a:r>
          </a:p>
          <a:p>
            <a:pPr lvl="0"/>
            <a:r>
              <a:rPr lang="en-US" dirty="0"/>
              <a:t>Tail held to one side – your cat is giving a sexual invitation (generally only females in heat do this). </a:t>
            </a:r>
          </a:p>
          <a:p>
            <a:pPr lvl="0"/>
            <a:r>
              <a:rPr lang="en-US" dirty="0"/>
              <a:t>Tail held low and puffed out or bristled – your cat is intensely afraid. </a:t>
            </a:r>
          </a:p>
          <a:p>
            <a:pPr lvl="0"/>
            <a:r>
              <a:rPr lang="en-US" dirty="0"/>
              <a:t>Tail held low and tucked between the hind legs – your cat is showing his submission or defeat. </a:t>
            </a:r>
          </a:p>
          <a:p>
            <a:endParaRPr lang="en-US" dirty="0"/>
          </a:p>
        </p:txBody>
      </p:sp>
    </p:spTree>
    <p:extLst>
      <p:ext uri="{BB962C8B-B14F-4D97-AF65-F5344CB8AC3E}">
        <p14:creationId xmlns:p14="http://schemas.microsoft.com/office/powerpoint/2010/main" val="4241476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behaviors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a:t>Kneading</a:t>
            </a:r>
            <a:r>
              <a:rPr lang="en-US" dirty="0"/>
              <a:t> – this stems from ‘milk threading’ that kittens do. Kittens knead their mother’s belly to stimulate milk production. In doing this to you your cat is not only expressing his/her love for you as a mother-figure but also remembering the happy feelings that used to occur when the mother was kneaded.</a:t>
            </a:r>
          </a:p>
          <a:p>
            <a:r>
              <a:rPr lang="en-US" b="1" dirty="0"/>
              <a:t>Snoring</a:t>
            </a:r>
            <a:r>
              <a:rPr lang="en-US" dirty="0"/>
              <a:t> – if your cat snores when he/she sleeps he/she is totally relaxed!</a:t>
            </a:r>
          </a:p>
          <a:p>
            <a:r>
              <a:rPr lang="en-US" b="1" dirty="0"/>
              <a:t>Sniffing</a:t>
            </a:r>
            <a:r>
              <a:rPr lang="en-US" dirty="0"/>
              <a:t> – cats sniff each other in the wild to say hello and get to know each other. If your cat sniffs your face consider it a greeting and a way of showing that your cat trusts and likes you. Many owners even get down on the floor (face level with their cats) and touch noses when they greet.</a:t>
            </a:r>
          </a:p>
          <a:p>
            <a:endParaRPr lang="en-US" dirty="0"/>
          </a:p>
        </p:txBody>
      </p:sp>
    </p:spTree>
    <p:extLst>
      <p:ext uri="{BB962C8B-B14F-4D97-AF65-F5344CB8AC3E}">
        <p14:creationId xmlns:p14="http://schemas.microsoft.com/office/powerpoint/2010/main" val="358740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 Chat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217" y="1600200"/>
            <a:ext cx="5683565" cy="4525963"/>
          </a:xfrm>
        </p:spPr>
      </p:pic>
    </p:spTree>
    <p:extLst>
      <p:ext uri="{BB962C8B-B14F-4D97-AF65-F5344CB8AC3E}">
        <p14:creationId xmlns:p14="http://schemas.microsoft.com/office/powerpoint/2010/main" val="1176192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 Chat too - tail</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7802" y="1600200"/>
            <a:ext cx="6028395" cy="4525963"/>
          </a:xfrm>
        </p:spPr>
      </p:pic>
    </p:spTree>
    <p:extLst>
      <p:ext uri="{BB962C8B-B14F-4D97-AF65-F5344CB8AC3E}">
        <p14:creationId xmlns:p14="http://schemas.microsoft.com/office/powerpoint/2010/main" val="13885882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the eyes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6600" y="2209800"/>
            <a:ext cx="2433638" cy="2433638"/>
          </a:xfrm>
        </p:spPr>
      </p:pic>
    </p:spTree>
    <p:extLst>
      <p:ext uri="{BB962C8B-B14F-4D97-AF65-F5344CB8AC3E}">
        <p14:creationId xmlns:p14="http://schemas.microsoft.com/office/powerpoint/2010/main" val="627058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0" y="1981200"/>
            <a:ext cx="2738438" cy="2738438"/>
          </a:xfrm>
        </p:spPr>
      </p:pic>
    </p:spTree>
    <p:extLst>
      <p:ext uri="{BB962C8B-B14F-4D97-AF65-F5344CB8AC3E}">
        <p14:creationId xmlns:p14="http://schemas.microsoft.com/office/powerpoint/2010/main" val="2080246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this cat feeling?</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7200" y="2186781"/>
            <a:ext cx="3149600" cy="3352800"/>
          </a:xfrm>
        </p:spPr>
      </p:pic>
    </p:spTree>
    <p:extLst>
      <p:ext uri="{BB962C8B-B14F-4D97-AF65-F5344CB8AC3E}">
        <p14:creationId xmlns:p14="http://schemas.microsoft.com/office/powerpoint/2010/main" val="41741260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cat about to do?</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0" y="2199481"/>
            <a:ext cx="5080000" cy="3327400"/>
          </a:xfrm>
        </p:spPr>
      </p:pic>
    </p:spTree>
    <p:extLst>
      <p:ext uri="{BB962C8B-B14F-4D97-AF65-F5344CB8AC3E}">
        <p14:creationId xmlns:p14="http://schemas.microsoft.com/office/powerpoint/2010/main" val="35837328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this kitten happy?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0" y="1964531"/>
            <a:ext cx="5080000" cy="3797300"/>
          </a:xfrm>
        </p:spPr>
      </p:pic>
    </p:spTree>
    <p:extLst>
      <p:ext uri="{BB962C8B-B14F-4D97-AF65-F5344CB8AC3E}">
        <p14:creationId xmlns:p14="http://schemas.microsoft.com/office/powerpoint/2010/main" val="32869224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for </a:t>
            </a:r>
            <a:r>
              <a:rPr lang="en-US" dirty="0" err="1" smtClean="0"/>
              <a:t>piloerection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600" y="2133600"/>
            <a:ext cx="4038600" cy="3656157"/>
          </a:xfrm>
        </p:spPr>
      </p:pic>
    </p:spTree>
    <p:extLst>
      <p:ext uri="{BB962C8B-B14F-4D97-AF65-F5344CB8AC3E}">
        <p14:creationId xmlns:p14="http://schemas.microsoft.com/office/powerpoint/2010/main" val="26838231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 you rub this cat’s belly?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5600" y="2133600"/>
            <a:ext cx="3397250" cy="3793342"/>
          </a:xfrm>
        </p:spPr>
      </p:pic>
    </p:spTree>
    <p:extLst>
      <p:ext uri="{BB962C8B-B14F-4D97-AF65-F5344CB8AC3E}">
        <p14:creationId xmlns:p14="http://schemas.microsoft.com/office/powerpoint/2010/main" val="3803317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1941</Words>
  <Application>Microsoft Office PowerPoint</Application>
  <PresentationFormat>On-screen Show (4:3)</PresentationFormat>
  <Paragraphs>189</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Office Theme</vt:lpstr>
      <vt:lpstr>Emergency Animal Handling</vt:lpstr>
      <vt:lpstr>Emergency Animal Handling</vt:lpstr>
      <vt:lpstr>Body Language – SO IMPORTANT!</vt:lpstr>
      <vt:lpstr>Body Language Communication</vt:lpstr>
      <vt:lpstr>Vocal behavior in dogs</vt:lpstr>
      <vt:lpstr>Friendly</vt:lpstr>
      <vt:lpstr>Fearful</vt:lpstr>
      <vt:lpstr>Playful</vt:lpstr>
      <vt:lpstr>Submissive</vt:lpstr>
      <vt:lpstr>Defensive Aggression</vt:lpstr>
      <vt:lpstr>Offensive Aggression</vt:lpstr>
      <vt:lpstr>Tail position</vt:lpstr>
      <vt:lpstr>Head and neck position</vt:lpstr>
      <vt:lpstr>Position of the Torso</vt:lpstr>
      <vt:lpstr>Aggression - Dominance</vt:lpstr>
      <vt:lpstr>Canine – Dominance</vt:lpstr>
      <vt:lpstr>Dominance - aggression</vt:lpstr>
      <vt:lpstr>Canine – Dominance stages</vt:lpstr>
      <vt:lpstr>Dominance Aggression</vt:lpstr>
      <vt:lpstr>Dominant Dogs Meet</vt:lpstr>
      <vt:lpstr>Canine - Fear</vt:lpstr>
      <vt:lpstr>Fear - submission</vt:lpstr>
      <vt:lpstr>Canine – submission Stages</vt:lpstr>
      <vt:lpstr>Back off</vt:lpstr>
      <vt:lpstr>Back off</vt:lpstr>
      <vt:lpstr>Back off – It’s mine</vt:lpstr>
      <vt:lpstr>Back off – It’s mine</vt:lpstr>
      <vt:lpstr>It’s still mine!</vt:lpstr>
      <vt:lpstr>Confidence and excitement</vt:lpstr>
      <vt:lpstr>Confidence/slight worry - aggression</vt:lpstr>
      <vt:lpstr>Confidence</vt:lpstr>
      <vt:lpstr>Suspicion – unsure but dominant</vt:lpstr>
      <vt:lpstr>Smiling – what does it mean?</vt:lpstr>
      <vt:lpstr>Watch the eyes - calm</vt:lpstr>
      <vt:lpstr>Eyes – startling to stimulate</vt:lpstr>
      <vt:lpstr>Eyes – Dilated - excitement</vt:lpstr>
      <vt:lpstr>Eyes – you tell me</vt:lpstr>
      <vt:lpstr>Eyes ??????</vt:lpstr>
      <vt:lpstr>Am I happy???? Am I a threat??</vt:lpstr>
      <vt:lpstr>Dominant or submissive???</vt:lpstr>
      <vt:lpstr>Scared?</vt:lpstr>
      <vt:lpstr>Does Yawning mean anything?</vt:lpstr>
      <vt:lpstr>What are these dogs telling us??</vt:lpstr>
      <vt:lpstr>What are these dogs telling us?</vt:lpstr>
      <vt:lpstr>What is this dog saying???</vt:lpstr>
      <vt:lpstr>Dominant or submissive?</vt:lpstr>
      <vt:lpstr>Simple reminders</vt:lpstr>
      <vt:lpstr>Reminders</vt:lpstr>
      <vt:lpstr>Cat behavior</vt:lpstr>
      <vt:lpstr>Ears</vt:lpstr>
      <vt:lpstr>Back and Fur</vt:lpstr>
      <vt:lpstr>Eyes/Pupils</vt:lpstr>
      <vt:lpstr>Tails</vt:lpstr>
      <vt:lpstr>Other behaviors</vt:lpstr>
      <vt:lpstr>Cat Chat</vt:lpstr>
      <vt:lpstr>Cat Chat too - tail</vt:lpstr>
      <vt:lpstr>Watch the eyes</vt:lpstr>
      <vt:lpstr>Eyes </vt:lpstr>
      <vt:lpstr>How is this cat feeling?</vt:lpstr>
      <vt:lpstr>What is this cat about to do?</vt:lpstr>
      <vt:lpstr>Is this kitten happy?</vt:lpstr>
      <vt:lpstr>Watch for piloerection</vt:lpstr>
      <vt:lpstr>Should you rub this cat’s belly?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Animal Handling</dc:title>
  <dc:creator>Allison</dc:creator>
  <cp:lastModifiedBy>Kathy Doyle</cp:lastModifiedBy>
  <cp:revision>23</cp:revision>
  <dcterms:created xsi:type="dcterms:W3CDTF">2011-07-20T22:52:22Z</dcterms:created>
  <dcterms:modified xsi:type="dcterms:W3CDTF">2014-05-28T17:16:34Z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